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85" r:id="rId2"/>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53" autoAdjust="0"/>
    <p:restoredTop sz="94575" autoAdjust="0"/>
  </p:normalViewPr>
  <p:slideViewPr>
    <p:cSldViewPr snapToGrid="0">
      <p:cViewPr>
        <p:scale>
          <a:sx n="75" d="100"/>
          <a:sy n="75" d="100"/>
        </p:scale>
        <p:origin x="-2016" y="-5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7651" name="Rectangle 3"/>
          <p:cNvSpPr>
            <a:spLocks noGrp="1" noChangeArrowheads="1"/>
          </p:cNvSpPr>
          <p:nvPr>
            <p:ph type="dt" idx="1"/>
          </p:nvPr>
        </p:nvSpPr>
        <p:spPr bwMode="auto">
          <a:xfrm>
            <a:off x="3970338"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7652"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701675" y="4416425"/>
            <a:ext cx="560705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831263"/>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7655" name="Rectangle 7"/>
          <p:cNvSpPr>
            <a:spLocks noGrp="1" noChangeArrowheads="1"/>
          </p:cNvSpPr>
          <p:nvPr>
            <p:ph type="sldNum" sz="quarter" idx="5"/>
          </p:nvPr>
        </p:nvSpPr>
        <p:spPr bwMode="auto">
          <a:xfrm>
            <a:off x="3970338" y="8831263"/>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13F56D4-E38E-41DB-94D3-1B7844585D81}" type="slidenum">
              <a:rPr lang="en-US" altLang="en-US"/>
              <a:pPr/>
              <a:t>‹#›</a:t>
            </a:fld>
            <a:endParaRPr lang="en-US" altLang="en-US"/>
          </a:p>
        </p:txBody>
      </p:sp>
    </p:spTree>
    <p:extLst>
      <p:ext uri="{BB962C8B-B14F-4D97-AF65-F5344CB8AC3E}">
        <p14:creationId xmlns:p14="http://schemas.microsoft.com/office/powerpoint/2010/main" val="719806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90750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4118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014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9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32886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8913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48765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32119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2707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43911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86152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462" name="Group 438"/>
          <p:cNvGraphicFramePr>
            <a:graphicFrameLocks noGrp="1"/>
          </p:cNvGraphicFramePr>
          <p:nvPr userDrawn="1"/>
        </p:nvGraphicFramePr>
        <p:xfrm>
          <a:off x="152400" y="152400"/>
          <a:ext cx="8839200" cy="670560"/>
        </p:xfrm>
        <a:graphic>
          <a:graphicData uri="http://schemas.openxmlformats.org/drawingml/2006/table">
            <a:tbl>
              <a:tblPr/>
              <a:tblGrid>
                <a:gridCol w="692150"/>
                <a:gridCol w="1844675"/>
                <a:gridCol w="730250"/>
                <a:gridCol w="730250"/>
                <a:gridCol w="998538"/>
                <a:gridCol w="982662"/>
                <a:gridCol w="1630363"/>
                <a:gridCol w="1230312"/>
              </a:tblGrid>
              <a:tr h="3048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POW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Due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Total points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itchFamily="18" charset="0"/>
                        </a:rPr>
                        <a:t>          </a:t>
                      </a:r>
                      <a:r>
                        <a:rPr kumimoji="0" lang="en-US" altLang="en-US" sz="1400" b="0" i="0" u="none" strike="noStrike" cap="none" normalizeH="0" baseline="0" smtClean="0">
                          <a:ln>
                            <a:noFill/>
                          </a:ln>
                          <a:solidFill>
                            <a:schemeClr val="tx1"/>
                          </a:solidFill>
                          <a:effectLst/>
                          <a:latin typeface="Times New Roman" pitchFamily="18" charset="0"/>
                        </a:rPr>
                        <a:t>/ 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85" name="Group 461"/>
          <p:cNvGraphicFramePr>
            <a:graphicFrameLocks noGrp="1"/>
          </p:cNvGraphicFramePr>
          <p:nvPr userDrawn="1"/>
        </p:nvGraphicFramePr>
        <p:xfrm>
          <a:off x="6172200" y="990600"/>
          <a:ext cx="2819400" cy="2651760"/>
        </p:xfrm>
        <a:graphic>
          <a:graphicData uri="http://schemas.openxmlformats.org/drawingml/2006/table">
            <a:tbl>
              <a:tblPr/>
              <a:tblGrid>
                <a:gridCol w="2819400"/>
              </a:tblGrid>
              <a:tr h="609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“Algebra” may not be used as a strategy.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ALL</a:t>
                      </a:r>
                      <a:r>
                        <a:rPr kumimoji="0" lang="en-US" altLang="en-US" sz="1200" b="0" i="0" u="none" strike="noStrike" cap="none" normalizeH="0" baseline="0" smtClean="0">
                          <a:ln>
                            <a:noFill/>
                          </a:ln>
                          <a:solidFill>
                            <a:schemeClr val="tx1"/>
                          </a:solidFill>
                          <a:effectLst/>
                          <a:latin typeface="Times New Roman" pitchFamily="18" charset="0"/>
                        </a:rPr>
                        <a:t> submitted work must be in your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writing or typed on a computer.  You must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be able to explain all work on your POW.</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sng" strike="noStrike" cap="none" normalizeH="0" baseline="0" smtClean="0">
                          <a:ln>
                            <a:noFill/>
                          </a:ln>
                          <a:solidFill>
                            <a:schemeClr val="tx1"/>
                          </a:solidFill>
                          <a:effectLst/>
                          <a:latin typeface="Times New Roman" pitchFamily="18" charset="0"/>
                        </a:rPr>
                        <a:t>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71" name="Group 447"/>
          <p:cNvGraphicFramePr>
            <a:graphicFrameLocks noGrp="1"/>
          </p:cNvGraphicFramePr>
          <p:nvPr userDrawn="1"/>
        </p:nvGraphicFramePr>
        <p:xfrm>
          <a:off x="152400" y="2684463"/>
          <a:ext cx="5867400" cy="1051560"/>
        </p:xfrm>
        <a:graphic>
          <a:graphicData uri="http://schemas.openxmlformats.org/drawingml/2006/table">
            <a:tbl>
              <a:tblPr/>
              <a:tblGrid>
                <a:gridCol w="1955800"/>
                <a:gridCol w="1955800"/>
                <a:gridCol w="1955800"/>
              </a:tblGrid>
              <a:tr h="152400">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PROBLEM SOLVING STRATEGIES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12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15" name="Group 691"/>
          <p:cNvGraphicFramePr>
            <a:graphicFrameLocks noGrp="1"/>
          </p:cNvGraphicFramePr>
          <p:nvPr userDrawn="1"/>
        </p:nvGraphicFramePr>
        <p:xfrm>
          <a:off x="152400" y="3810000"/>
          <a:ext cx="8839200" cy="2968752"/>
        </p:xfrm>
        <a:graphic>
          <a:graphicData uri="http://schemas.openxmlformats.org/drawingml/2006/table">
            <a:tbl>
              <a:tblPr/>
              <a:tblGrid>
                <a:gridCol w="6477000"/>
                <a:gridCol w="2362200"/>
              </a:tblGrid>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STATEMENT:</a:t>
                      </a:r>
                      <a:r>
                        <a:rPr kumimoji="0" lang="en-US" altLang="en-US" sz="1200" b="0" i="0" u="none" strike="noStrike" cap="none" normalizeH="0" baseline="0" smtClean="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In your OWN WORDS restate the problem providing enough details to solve the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2.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step by step how you found the solution.  Provide DETAILS!!!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0   1   2   3   4   5   6   7   8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 on your final copy.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0    1    2    3    4    5    6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Name the main strategy that you used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Name one strategy that would not work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What 6</a:t>
                      </a:r>
                      <a:r>
                        <a:rPr kumimoji="0" lang="en-US" altLang="en-US" sz="1200" b="0" i="0" u="none" strike="noStrike" cap="none" normalizeH="0" baseline="30000" smtClean="0">
                          <a:ln>
                            <a:noFill/>
                          </a:ln>
                          <a:solidFill>
                            <a:schemeClr val="tx1"/>
                          </a:solidFill>
                          <a:effectLst/>
                          <a:latin typeface="Times New Roman" pitchFamily="18" charset="0"/>
                        </a:rPr>
                        <a:t>th</a:t>
                      </a:r>
                      <a:r>
                        <a:rPr kumimoji="0" lang="en-US" altLang="en-US" sz="1200" b="0" i="0" u="none" strike="noStrike" cap="none" normalizeH="0" baseline="0" smtClean="0">
                          <a:ln>
                            <a:noFill/>
                          </a:ln>
                          <a:solidFill>
                            <a:schemeClr val="tx1"/>
                          </a:solidFill>
                          <a:effectLst/>
                          <a:latin typeface="Times New Roman" pitchFamily="18" charset="0"/>
                        </a:rPr>
                        <a:t> grade (or higher) math related concept did this POW teach you or reinforce that can be used for future problems?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152400" y="685800"/>
            <a:ext cx="5867400" cy="12446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t>Kasi is selling ads for sports section of the local newspaper.  The Texas Rangers, Dallas Cowboys, Dallas Stars, and Dallas Mavericks (and others) all want to buy ads, but Kasi only has one page left to fill.  The sizes of her ads are one-half, one-fourth, one-eighth, and one-sixteenth of a page.  Before Kasi sells the ads she has to figure out all of the different combinations of her ads that would fill one page.  How many different combinations are there?</a:t>
            </a:r>
          </a:p>
        </p:txBody>
      </p:sp>
      <p:sp>
        <p:nvSpPr>
          <p:cNvPr id="46083" name="Text Box 3"/>
          <p:cNvSpPr txBox="1">
            <a:spLocks noChangeArrowheads="1"/>
          </p:cNvSpPr>
          <p:nvPr/>
        </p:nvSpPr>
        <p:spPr bwMode="auto">
          <a:xfrm>
            <a:off x="3403600" y="165100"/>
            <a:ext cx="7604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Acc – 5B</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5414</TotalTime>
  <Words>97</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97</cp:revision>
  <cp:lastPrinted>2001-04-26T02:59:36Z</cp:lastPrinted>
  <dcterms:created xsi:type="dcterms:W3CDTF">2000-09-03T02:04:07Z</dcterms:created>
  <dcterms:modified xsi:type="dcterms:W3CDTF">2014-05-03T20:46:50Z</dcterms:modified>
</cp:coreProperties>
</file>